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70" r:id="rId2"/>
    <p:sldId id="256" r:id="rId3"/>
    <p:sldId id="257" r:id="rId4"/>
    <p:sldId id="258" r:id="rId5"/>
    <p:sldId id="27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7825FE-07A6-4609-A643-9CBC13F20EB6}" type="datetimeFigureOut">
              <a:rPr lang="pt-PT" smtClean="0"/>
              <a:t>04/03/2024</a:t>
            </a:fld>
            <a:endParaRPr lang="pt-PT"/>
          </a:p>
        </p:txBody>
      </p:sp>
      <p:sp>
        <p:nvSpPr>
          <p:cNvPr id="4" name="Marcador de Posição da Imagem do Diapositivo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6" name="Marcador de Posição do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C6CC0D-67EC-4B5E-B0F8-D9BA5637BA46}" type="slidenum">
              <a:rPr lang="pt-PT" smtClean="0"/>
              <a:t>‹nº›</a:t>
            </a:fld>
            <a:endParaRPr lang="pt-PT"/>
          </a:p>
        </p:txBody>
      </p:sp>
    </p:spTree>
    <p:extLst>
      <p:ext uri="{BB962C8B-B14F-4D97-AF65-F5344CB8AC3E}">
        <p14:creationId xmlns:p14="http://schemas.microsoft.com/office/powerpoint/2010/main" val="2000475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t-PT"/>
              <a:t>Clique para editar o estilo de título do Modelo Global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a:t>Clique para editar o estilo de subtítulo do Modelo Global</a:t>
            </a:r>
            <a:endParaRPr lang="en-US" dirty="0"/>
          </a:p>
        </p:txBody>
      </p:sp>
      <p:sp>
        <p:nvSpPr>
          <p:cNvPr id="4" name="Date Placeholder 3"/>
          <p:cNvSpPr>
            <a:spLocks noGrp="1"/>
          </p:cNvSpPr>
          <p:nvPr>
            <p:ph type="dt" sz="half" idx="10"/>
          </p:nvPr>
        </p:nvSpPr>
        <p:spPr/>
        <p:txBody>
          <a:bodyPr/>
          <a:lstStyle/>
          <a:p>
            <a:fld id="{E9504328-1083-4C3A-8732-8A371FB00CB7}" type="datetime1">
              <a:rPr lang="pt-PT" smtClean="0"/>
              <a:t>04/03/2024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BB0173D3-DA63-49DA-9B66-BAE7C93479D7}" type="slidenum">
              <a:rPr lang="pt-PT" smtClean="0"/>
              <a:t>‹nº›</a:t>
            </a:fld>
            <a:endParaRPr lang="pt-PT"/>
          </a:p>
        </p:txBody>
      </p:sp>
    </p:spTree>
    <p:extLst>
      <p:ext uri="{BB962C8B-B14F-4D97-AF65-F5344CB8AC3E}">
        <p14:creationId xmlns:p14="http://schemas.microsoft.com/office/powerpoint/2010/main" val="2387122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t-PT"/>
              <a:t>Clique para editar o estilo de título do Modelo Global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5209D4C9-FA57-4D72-9D6F-F04FDEC03864}" type="datetime1">
              <a:rPr lang="pt-PT" smtClean="0"/>
              <a:t>04/03/2024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BB0173D3-DA63-49DA-9B66-BAE7C93479D7}" type="slidenum">
              <a:rPr lang="pt-PT" smtClean="0"/>
              <a:t>‹nº›</a:t>
            </a:fld>
            <a:endParaRPr lang="pt-PT"/>
          </a:p>
        </p:txBody>
      </p:sp>
    </p:spTree>
    <p:extLst>
      <p:ext uri="{BB962C8B-B14F-4D97-AF65-F5344CB8AC3E}">
        <p14:creationId xmlns:p14="http://schemas.microsoft.com/office/powerpoint/2010/main" val="1957259391"/>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PT"/>
              <a:t>Clique para editar o estilo de título do Modelo Global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PT"/>
              <a:t>Clique para editar os estilos do texto de Modelo Global</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5209D4C9-FA57-4D72-9D6F-F04FDEC03864}" type="datetime1">
              <a:rPr lang="pt-PT" smtClean="0"/>
              <a:t>04/03/2024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BB0173D3-DA63-49DA-9B66-BAE7C93479D7}" type="slidenum">
              <a:rPr lang="pt-PT" smtClean="0"/>
              <a:t>‹nº›</a:t>
            </a:fld>
            <a:endParaRPr lang="pt-PT"/>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06182331"/>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t-PT"/>
              <a:t>Clique para editar o estilo de título do Modelo Global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5209D4C9-FA57-4D72-9D6F-F04FDEC03864}" type="datetime1">
              <a:rPr lang="pt-PT" smtClean="0"/>
              <a:t>04/03/2024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BB0173D3-DA63-49DA-9B66-BAE7C93479D7}" type="slidenum">
              <a:rPr lang="pt-PT" smtClean="0"/>
              <a:t>‹nº›</a:t>
            </a:fld>
            <a:endParaRPr lang="pt-PT"/>
          </a:p>
        </p:txBody>
      </p:sp>
    </p:spTree>
    <p:extLst>
      <p:ext uri="{BB962C8B-B14F-4D97-AF65-F5344CB8AC3E}">
        <p14:creationId xmlns:p14="http://schemas.microsoft.com/office/powerpoint/2010/main" val="779485401"/>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com Citação">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PT"/>
              <a:t>Clique para editar o estilo de título do Modelo Global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PT"/>
              <a:t>Clique para editar os estilos do texto de Modelo Global</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5209D4C9-FA57-4D72-9D6F-F04FDEC03864}" type="datetime1">
              <a:rPr lang="pt-PT" smtClean="0"/>
              <a:t>04/03/2024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BB0173D3-DA63-49DA-9B66-BAE7C93479D7}" type="slidenum">
              <a:rPr lang="pt-PT" smtClean="0"/>
              <a:t>‹nº›</a:t>
            </a:fld>
            <a:endParaRPr lang="pt-P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38641174"/>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t-PT"/>
              <a:t>Clique para editar o estilo de título do Modelo Global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PT"/>
              <a:t>Clique para editar os estilos do texto de Modelo Global</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5209D4C9-FA57-4D72-9D6F-F04FDEC03864}" type="datetime1">
              <a:rPr lang="pt-PT" smtClean="0"/>
              <a:t>04/03/2024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BB0173D3-DA63-49DA-9B66-BAE7C93479D7}" type="slidenum">
              <a:rPr lang="pt-PT" smtClean="0"/>
              <a:t>‹nº›</a:t>
            </a:fld>
            <a:endParaRPr lang="pt-PT"/>
          </a:p>
        </p:txBody>
      </p:sp>
    </p:spTree>
    <p:extLst>
      <p:ext uri="{BB962C8B-B14F-4D97-AF65-F5344CB8AC3E}">
        <p14:creationId xmlns:p14="http://schemas.microsoft.com/office/powerpoint/2010/main" val="1726261896"/>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Vertical Text Placeholder 2"/>
          <p:cNvSpPr>
            <a:spLocks noGrp="1"/>
          </p:cNvSpPr>
          <p:nvPr>
            <p:ph type="body" orient="vert" idx="1"/>
          </p:nvPr>
        </p:nvSpPr>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337A939E-C100-4887-B1C1-82399BB58266}" type="datetime1">
              <a:rPr lang="pt-PT" smtClean="0"/>
              <a:t>04/03/2024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BB0173D3-DA63-49DA-9B66-BAE7C93479D7}" type="slidenum">
              <a:rPr lang="pt-PT" smtClean="0"/>
              <a:t>‹nº›</a:t>
            </a:fld>
            <a:endParaRPr lang="pt-PT"/>
          </a:p>
        </p:txBody>
      </p:sp>
    </p:spTree>
    <p:extLst>
      <p:ext uri="{BB962C8B-B14F-4D97-AF65-F5344CB8AC3E}">
        <p14:creationId xmlns:p14="http://schemas.microsoft.com/office/powerpoint/2010/main" val="4215776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t-PT"/>
              <a:t>Clique para editar o estilo de título do Modelo Global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E3C0F62A-E145-4619-BBD5-F09E23604D02}" type="datetime1">
              <a:rPr lang="pt-PT" smtClean="0"/>
              <a:t>04/03/2024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BB0173D3-DA63-49DA-9B66-BAE7C93479D7}" type="slidenum">
              <a:rPr lang="pt-PT" smtClean="0"/>
              <a:t>‹nº›</a:t>
            </a:fld>
            <a:endParaRPr lang="pt-PT"/>
          </a:p>
        </p:txBody>
      </p:sp>
    </p:spTree>
    <p:extLst>
      <p:ext uri="{BB962C8B-B14F-4D97-AF65-F5344CB8AC3E}">
        <p14:creationId xmlns:p14="http://schemas.microsoft.com/office/powerpoint/2010/main" val="1799426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t-PT"/>
              <a:t>Clique para editar o estilo de título do Modelo Global</a:t>
            </a:r>
            <a:endParaRPr lang="en-US" dirty="0"/>
          </a:p>
        </p:txBody>
      </p:sp>
      <p:sp>
        <p:nvSpPr>
          <p:cNvPr id="3" name="Content Placeholder 2"/>
          <p:cNvSpPr>
            <a:spLocks noGrp="1"/>
          </p:cNvSpPr>
          <p:nvPr>
            <p:ph idx="1"/>
          </p:nvPr>
        </p:nvSpPr>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424F14FA-B2C8-4D17-935B-9109CF7926AE}" type="datetime1">
              <a:rPr lang="pt-PT" smtClean="0"/>
              <a:t>04/03/2024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BB0173D3-DA63-49DA-9B66-BAE7C93479D7}" type="slidenum">
              <a:rPr lang="pt-PT" smtClean="0"/>
              <a:t>‹nº›</a:t>
            </a:fld>
            <a:endParaRPr lang="pt-PT"/>
          </a:p>
        </p:txBody>
      </p:sp>
    </p:spTree>
    <p:extLst>
      <p:ext uri="{BB962C8B-B14F-4D97-AF65-F5344CB8AC3E}">
        <p14:creationId xmlns:p14="http://schemas.microsoft.com/office/powerpoint/2010/main" val="1133535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t-PT"/>
              <a:t>Clique para editar o estilo de título do Modelo Global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012096BB-1533-480B-BC1B-E1A9EAA2A243}" type="datetime1">
              <a:rPr lang="pt-PT" smtClean="0"/>
              <a:t>04/03/2024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BB0173D3-DA63-49DA-9B66-BAE7C93479D7}" type="slidenum">
              <a:rPr lang="pt-PT" smtClean="0"/>
              <a:t>‹nº›</a:t>
            </a:fld>
            <a:endParaRPr lang="pt-PT"/>
          </a:p>
        </p:txBody>
      </p:sp>
    </p:spTree>
    <p:extLst>
      <p:ext uri="{BB962C8B-B14F-4D97-AF65-F5344CB8AC3E}">
        <p14:creationId xmlns:p14="http://schemas.microsoft.com/office/powerpoint/2010/main" val="2262100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5" name="Date Placeholder 4"/>
          <p:cNvSpPr>
            <a:spLocks noGrp="1"/>
          </p:cNvSpPr>
          <p:nvPr>
            <p:ph type="dt" sz="half" idx="10"/>
          </p:nvPr>
        </p:nvSpPr>
        <p:spPr/>
        <p:txBody>
          <a:bodyPr/>
          <a:lstStyle/>
          <a:p>
            <a:fld id="{4C5FC5D5-E39D-4B7D-A051-EAA6ADB8BCCA}" type="datetime1">
              <a:rPr lang="pt-PT" smtClean="0"/>
              <a:t>04/03/2024</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BB0173D3-DA63-49DA-9B66-BAE7C93479D7}" type="slidenum">
              <a:rPr lang="pt-PT" smtClean="0"/>
              <a:t>‹nº›</a:t>
            </a:fld>
            <a:endParaRPr lang="pt-PT"/>
          </a:p>
        </p:txBody>
      </p:sp>
    </p:spTree>
    <p:extLst>
      <p:ext uri="{BB962C8B-B14F-4D97-AF65-F5344CB8AC3E}">
        <p14:creationId xmlns:p14="http://schemas.microsoft.com/office/powerpoint/2010/main" val="1297166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PT"/>
              <a:t>Clique para editar o estilo de título do Modelo Global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7" name="Date Placeholder 6"/>
          <p:cNvSpPr>
            <a:spLocks noGrp="1"/>
          </p:cNvSpPr>
          <p:nvPr>
            <p:ph type="dt" sz="half" idx="10"/>
          </p:nvPr>
        </p:nvSpPr>
        <p:spPr/>
        <p:txBody>
          <a:bodyPr/>
          <a:lstStyle/>
          <a:p>
            <a:fld id="{4B29148B-C766-403C-8DC0-7D569656A7C4}" type="datetime1">
              <a:rPr lang="pt-PT" smtClean="0"/>
              <a:t>04/03/2024</a:t>
            </a:fld>
            <a:endParaRPr lang="pt-PT"/>
          </a:p>
        </p:txBody>
      </p:sp>
      <p:sp>
        <p:nvSpPr>
          <p:cNvPr id="8" name="Footer Placeholder 7"/>
          <p:cNvSpPr>
            <a:spLocks noGrp="1"/>
          </p:cNvSpPr>
          <p:nvPr>
            <p:ph type="ftr" sz="quarter" idx="11"/>
          </p:nvPr>
        </p:nvSpPr>
        <p:spPr/>
        <p:txBody>
          <a:bodyPr/>
          <a:lstStyle/>
          <a:p>
            <a:endParaRPr lang="pt-PT"/>
          </a:p>
        </p:txBody>
      </p:sp>
      <p:sp>
        <p:nvSpPr>
          <p:cNvPr id="9" name="Slide Number Placeholder 8"/>
          <p:cNvSpPr>
            <a:spLocks noGrp="1"/>
          </p:cNvSpPr>
          <p:nvPr>
            <p:ph type="sldNum" sz="quarter" idx="12"/>
          </p:nvPr>
        </p:nvSpPr>
        <p:spPr/>
        <p:txBody>
          <a:bodyPr/>
          <a:lstStyle/>
          <a:p>
            <a:fld id="{BB0173D3-DA63-49DA-9B66-BAE7C93479D7}" type="slidenum">
              <a:rPr lang="pt-PT" smtClean="0"/>
              <a:t>‹nº›</a:t>
            </a:fld>
            <a:endParaRPr lang="pt-PT"/>
          </a:p>
        </p:txBody>
      </p:sp>
    </p:spTree>
    <p:extLst>
      <p:ext uri="{BB962C8B-B14F-4D97-AF65-F5344CB8AC3E}">
        <p14:creationId xmlns:p14="http://schemas.microsoft.com/office/powerpoint/2010/main" val="1005239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t-PT"/>
              <a:t>Clique para editar o estilo de título do Modelo Global</a:t>
            </a:r>
            <a:endParaRPr lang="en-US" dirty="0"/>
          </a:p>
        </p:txBody>
      </p:sp>
      <p:sp>
        <p:nvSpPr>
          <p:cNvPr id="3" name="Date Placeholder 2"/>
          <p:cNvSpPr>
            <a:spLocks noGrp="1"/>
          </p:cNvSpPr>
          <p:nvPr>
            <p:ph type="dt" sz="half" idx="10"/>
          </p:nvPr>
        </p:nvSpPr>
        <p:spPr/>
        <p:txBody>
          <a:bodyPr/>
          <a:lstStyle/>
          <a:p>
            <a:fld id="{0EC40E6B-3512-447E-B277-8874D7F3D3A8}" type="datetime1">
              <a:rPr lang="pt-PT" smtClean="0"/>
              <a:t>04/03/2024</a:t>
            </a:fld>
            <a:endParaRPr lang="pt-PT"/>
          </a:p>
        </p:txBody>
      </p:sp>
      <p:sp>
        <p:nvSpPr>
          <p:cNvPr id="4" name="Footer Placeholder 3"/>
          <p:cNvSpPr>
            <a:spLocks noGrp="1"/>
          </p:cNvSpPr>
          <p:nvPr>
            <p:ph type="ftr" sz="quarter" idx="11"/>
          </p:nvPr>
        </p:nvSpPr>
        <p:spPr/>
        <p:txBody>
          <a:bodyPr/>
          <a:lstStyle/>
          <a:p>
            <a:endParaRPr lang="pt-PT"/>
          </a:p>
        </p:txBody>
      </p:sp>
      <p:sp>
        <p:nvSpPr>
          <p:cNvPr id="5" name="Slide Number Placeholder 4"/>
          <p:cNvSpPr>
            <a:spLocks noGrp="1"/>
          </p:cNvSpPr>
          <p:nvPr>
            <p:ph type="sldNum" sz="quarter" idx="12"/>
          </p:nvPr>
        </p:nvSpPr>
        <p:spPr/>
        <p:txBody>
          <a:bodyPr/>
          <a:lstStyle/>
          <a:p>
            <a:fld id="{BB0173D3-DA63-49DA-9B66-BAE7C93479D7}" type="slidenum">
              <a:rPr lang="pt-PT" smtClean="0"/>
              <a:t>‹nº›</a:t>
            </a:fld>
            <a:endParaRPr lang="pt-PT"/>
          </a:p>
        </p:txBody>
      </p:sp>
    </p:spTree>
    <p:extLst>
      <p:ext uri="{BB962C8B-B14F-4D97-AF65-F5344CB8AC3E}">
        <p14:creationId xmlns:p14="http://schemas.microsoft.com/office/powerpoint/2010/main" val="2045474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1DC4B6-50AC-4F19-BFD2-47F19BDA840F}" type="datetime1">
              <a:rPr lang="pt-PT" smtClean="0"/>
              <a:t>04/03/2024</a:t>
            </a:fld>
            <a:endParaRPr lang="pt-PT"/>
          </a:p>
        </p:txBody>
      </p:sp>
      <p:sp>
        <p:nvSpPr>
          <p:cNvPr id="3" name="Footer Placeholder 2"/>
          <p:cNvSpPr>
            <a:spLocks noGrp="1"/>
          </p:cNvSpPr>
          <p:nvPr>
            <p:ph type="ftr" sz="quarter" idx="11"/>
          </p:nvPr>
        </p:nvSpPr>
        <p:spPr/>
        <p:txBody>
          <a:bodyPr/>
          <a:lstStyle/>
          <a:p>
            <a:endParaRPr lang="pt-PT"/>
          </a:p>
        </p:txBody>
      </p:sp>
      <p:sp>
        <p:nvSpPr>
          <p:cNvPr id="4" name="Slide Number Placeholder 3"/>
          <p:cNvSpPr>
            <a:spLocks noGrp="1"/>
          </p:cNvSpPr>
          <p:nvPr>
            <p:ph type="sldNum" sz="quarter" idx="12"/>
          </p:nvPr>
        </p:nvSpPr>
        <p:spPr/>
        <p:txBody>
          <a:bodyPr/>
          <a:lstStyle/>
          <a:p>
            <a:fld id="{BB0173D3-DA63-49DA-9B66-BAE7C93479D7}" type="slidenum">
              <a:rPr lang="pt-PT" smtClean="0"/>
              <a:t>‹nº›</a:t>
            </a:fld>
            <a:endParaRPr lang="pt-PT"/>
          </a:p>
        </p:txBody>
      </p:sp>
    </p:spTree>
    <p:extLst>
      <p:ext uri="{BB962C8B-B14F-4D97-AF65-F5344CB8AC3E}">
        <p14:creationId xmlns:p14="http://schemas.microsoft.com/office/powerpoint/2010/main" val="716649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t-PT"/>
              <a:t>Clique para editar o estilo de título do Modelo Global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PT"/>
              <a:t>Clique para editar os estilos do texto de Modelo Global</a:t>
            </a:r>
          </a:p>
        </p:txBody>
      </p:sp>
      <p:sp>
        <p:nvSpPr>
          <p:cNvPr id="5" name="Date Placeholder 4"/>
          <p:cNvSpPr>
            <a:spLocks noGrp="1"/>
          </p:cNvSpPr>
          <p:nvPr>
            <p:ph type="dt" sz="half" idx="10"/>
          </p:nvPr>
        </p:nvSpPr>
        <p:spPr/>
        <p:txBody>
          <a:bodyPr/>
          <a:lstStyle/>
          <a:p>
            <a:fld id="{0E5CD3C1-674E-4670-9831-F794541809AC}" type="datetime1">
              <a:rPr lang="pt-PT" smtClean="0"/>
              <a:t>04/03/2024</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BB0173D3-DA63-49DA-9B66-BAE7C93479D7}" type="slidenum">
              <a:rPr lang="pt-PT" smtClean="0"/>
              <a:t>‹nº›</a:t>
            </a:fld>
            <a:endParaRPr lang="pt-PT"/>
          </a:p>
        </p:txBody>
      </p:sp>
    </p:spTree>
    <p:extLst>
      <p:ext uri="{BB962C8B-B14F-4D97-AF65-F5344CB8AC3E}">
        <p14:creationId xmlns:p14="http://schemas.microsoft.com/office/powerpoint/2010/main" val="3866147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t-PT"/>
              <a:t>Clique para editar o estilo de título do Modelo Global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PT"/>
              <a:t>Clique no ícone para adicionar uma imagem</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a:t>Clique para editar os estilos do texto de Modelo Global</a:t>
            </a:r>
          </a:p>
        </p:txBody>
      </p:sp>
      <p:sp>
        <p:nvSpPr>
          <p:cNvPr id="5" name="Date Placeholder 4"/>
          <p:cNvSpPr>
            <a:spLocks noGrp="1"/>
          </p:cNvSpPr>
          <p:nvPr>
            <p:ph type="dt" sz="half" idx="10"/>
          </p:nvPr>
        </p:nvSpPr>
        <p:spPr/>
        <p:txBody>
          <a:bodyPr/>
          <a:lstStyle/>
          <a:p>
            <a:fld id="{158F5187-6F08-42D7-B53F-F85171A85514}" type="datetime1">
              <a:rPr lang="pt-PT" smtClean="0"/>
              <a:t>04/03/2024</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BB0173D3-DA63-49DA-9B66-BAE7C93479D7}" type="slidenum">
              <a:rPr lang="pt-PT" smtClean="0"/>
              <a:t>‹nº›</a:t>
            </a:fld>
            <a:endParaRPr lang="pt-PT"/>
          </a:p>
        </p:txBody>
      </p:sp>
    </p:spTree>
    <p:extLst>
      <p:ext uri="{BB962C8B-B14F-4D97-AF65-F5344CB8AC3E}">
        <p14:creationId xmlns:p14="http://schemas.microsoft.com/office/powerpoint/2010/main" val="998104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t-PT"/>
              <a:t>Clique para editar o estilo de título do Modelo Global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209D4C9-FA57-4D72-9D6F-F04FDEC03864}" type="datetime1">
              <a:rPr lang="pt-PT" smtClean="0"/>
              <a:t>04/03/2024</a:t>
            </a:fld>
            <a:endParaRPr lang="pt-P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t-P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B0173D3-DA63-49DA-9B66-BAE7C93479D7}" type="slidenum">
              <a:rPr lang="pt-PT" smtClean="0"/>
              <a:t>‹nº›</a:t>
            </a:fld>
            <a:endParaRPr lang="pt-PT"/>
          </a:p>
        </p:txBody>
      </p:sp>
    </p:spTree>
    <p:extLst>
      <p:ext uri="{BB962C8B-B14F-4D97-AF65-F5344CB8AC3E}">
        <p14:creationId xmlns:p14="http://schemas.microsoft.com/office/powerpoint/2010/main" val="10065224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16.jpeg"/><Relationship Id="rId4" Type="http://schemas.openxmlformats.org/officeDocument/2006/relationships/image" Target="../media/image15.jpeg"/></Relationships>
</file>

<file path=ppt/slides/_rels/slide5.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0093" y="-1"/>
            <a:ext cx="1723521" cy="1195143"/>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72626" y="6053023"/>
            <a:ext cx="1356878" cy="715524"/>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4910" y="6170732"/>
            <a:ext cx="850367" cy="525227"/>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99725" y="6101899"/>
            <a:ext cx="1746290" cy="747613"/>
          </a:xfrm>
          <a:prstGeom prst="rect">
            <a:avLst/>
          </a:prstGeom>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47421" y="6170732"/>
            <a:ext cx="1534554" cy="452582"/>
          </a:xfrm>
          <a:prstGeom prst="rect">
            <a:avLst/>
          </a:prstGeom>
        </p:spPr>
      </p:pic>
      <p:pic>
        <p:nvPicPr>
          <p:cNvPr id="10" name="Picture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752196" y="5953585"/>
            <a:ext cx="1231900" cy="914400"/>
          </a:xfrm>
          <a:prstGeom prst="rect">
            <a:avLst/>
          </a:prstGeom>
        </p:spPr>
      </p:pic>
      <p:pic>
        <p:nvPicPr>
          <p:cNvPr id="11" name="Picture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433768" y="32472"/>
            <a:ext cx="2693577" cy="565099"/>
          </a:xfrm>
          <a:prstGeom prst="rect">
            <a:avLst/>
          </a:prstGeom>
        </p:spPr>
      </p:pic>
      <p:sp>
        <p:nvSpPr>
          <p:cNvPr id="12" name="TextBox 11"/>
          <p:cNvSpPr txBox="1"/>
          <p:nvPr/>
        </p:nvSpPr>
        <p:spPr>
          <a:xfrm>
            <a:off x="3667608" y="5676586"/>
            <a:ext cx="2632985" cy="553998"/>
          </a:xfrm>
          <a:prstGeom prst="rect">
            <a:avLst/>
          </a:prstGeom>
          <a:noFill/>
        </p:spPr>
        <p:txBody>
          <a:bodyPr wrap="square" rtlCol="0">
            <a:spAutoFit/>
          </a:bodyPr>
          <a:lstStyle/>
          <a:p>
            <a:r>
              <a:rPr lang="en-US" sz="1200" cap="small" dirty="0">
                <a:solidFill>
                  <a:schemeClr val="accent2">
                    <a:lumMod val="75000"/>
                  </a:schemeClr>
                </a:solidFill>
              </a:rPr>
              <a:t>2022-1-BG01-KA220-SCH-000085065</a:t>
            </a:r>
            <a:endParaRPr lang="en-GB" sz="1200" dirty="0">
              <a:solidFill>
                <a:schemeClr val="accent2">
                  <a:lumMod val="75000"/>
                </a:schemeClr>
              </a:solidFill>
            </a:endParaRPr>
          </a:p>
          <a:p>
            <a:r>
              <a:rPr lang="en-GB" dirty="0"/>
              <a:t> </a:t>
            </a:r>
          </a:p>
        </p:txBody>
      </p:sp>
      <p:sp>
        <p:nvSpPr>
          <p:cNvPr id="2" name="Rectangle 1"/>
          <p:cNvSpPr/>
          <p:nvPr/>
        </p:nvSpPr>
        <p:spPr>
          <a:xfrm>
            <a:off x="3050823" y="2635906"/>
            <a:ext cx="4987263" cy="923330"/>
          </a:xfrm>
          <a:prstGeom prst="rect">
            <a:avLst/>
          </a:prstGeom>
          <a:noFill/>
        </p:spPr>
        <p:txBody>
          <a:bodyPr wrap="none" lIns="91440" tIns="45720" rIns="91440" bIns="45720">
            <a:spAutoFit/>
          </a:bodyPr>
          <a:lstStyle/>
          <a:p>
            <a:pPr algn="ctr"/>
            <a:r>
              <a:rPr lang="en-US" sz="5400" b="1" cap="none" spc="0">
                <a:ln w="22225">
                  <a:solidFill>
                    <a:schemeClr val="accent2"/>
                  </a:solidFill>
                  <a:prstDash val="solid"/>
                </a:ln>
                <a:solidFill>
                  <a:schemeClr val="accent2">
                    <a:lumMod val="40000"/>
                    <a:lumOff val="60000"/>
                  </a:schemeClr>
                </a:solidFill>
                <a:effectLst/>
              </a:rPr>
              <a:t>LIVING PLANTS</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9478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m 7" descr="Fases do crescimento da planta de cannabis">
            <a:extLst>
              <a:ext uri="{FF2B5EF4-FFF2-40B4-BE49-F238E27FC236}">
                <a16:creationId xmlns:a16="http://schemas.microsoft.com/office/drawing/2014/main" id="{C6404E6E-E731-B382-9EA4-4B7991F429D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66146" y="2308042"/>
            <a:ext cx="8013032" cy="3968115"/>
          </a:xfrm>
          <a:prstGeom prst="rect">
            <a:avLst/>
          </a:prstGeom>
          <a:noFill/>
          <a:ln>
            <a:noFill/>
          </a:ln>
        </p:spPr>
      </p:pic>
      <p:sp>
        <p:nvSpPr>
          <p:cNvPr id="5" name="CaixaDeTexto 4">
            <a:extLst>
              <a:ext uri="{FF2B5EF4-FFF2-40B4-BE49-F238E27FC236}">
                <a16:creationId xmlns:a16="http://schemas.microsoft.com/office/drawing/2014/main" id="{631683B7-FB6C-2BBD-CCFE-82AC5E88C3C1}"/>
              </a:ext>
            </a:extLst>
          </p:cNvPr>
          <p:cNvSpPr txBox="1"/>
          <p:nvPr/>
        </p:nvSpPr>
        <p:spPr>
          <a:xfrm>
            <a:off x="312822" y="428886"/>
            <a:ext cx="11670631" cy="4573303"/>
          </a:xfrm>
          <a:prstGeom prst="rect">
            <a:avLst/>
          </a:prstGeom>
          <a:noFill/>
        </p:spPr>
        <p:txBody>
          <a:bodyPr wrap="square">
            <a:spAutoFit/>
          </a:bodyPr>
          <a:lstStyle/>
          <a:p>
            <a:pPr algn="ctr">
              <a:lnSpc>
                <a:spcPct val="107000"/>
              </a:lnSpc>
              <a:spcAft>
                <a:spcPts val="800"/>
              </a:spcAft>
            </a:pPr>
            <a:r>
              <a:rPr lang="pt-PT" sz="8000" b="1" kern="100" dirty="0" err="1">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Plants</a:t>
            </a:r>
            <a:endParaRPr lang="pt-PT" sz="8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pt-PT" sz="16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800" b="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Plants</a:t>
            </a:r>
            <a:r>
              <a:rPr lang="en-US" sz="2800" b="1"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are </a:t>
            </a:r>
            <a:r>
              <a:rPr lang="en-US" sz="2800" b="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living beings</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they are born, grow, reproduce and die.</a:t>
            </a:r>
          </a:p>
          <a:p>
            <a:pPr algn="just">
              <a:lnSpc>
                <a:spcPct val="107000"/>
              </a:lnSpc>
              <a:spcAft>
                <a:spcPts val="800"/>
              </a:spcAf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In nature there is a great variety </a:t>
            </a:r>
          </a:p>
          <a:p>
            <a:pPr algn="just">
              <a:lnSpc>
                <a:spcPct val="107000"/>
              </a:lnSpc>
              <a:spcAft>
                <a:spcPts val="800"/>
              </a:spcAf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of </a:t>
            </a:r>
            <a:r>
              <a:rPr lang="en-US" sz="2800" b="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plants</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some are big and tall like</a:t>
            </a:r>
          </a:p>
          <a:p>
            <a:pPr algn="just">
              <a:lnSpc>
                <a:spcPct val="107000"/>
              </a:lnSpc>
              <a:spcAft>
                <a:spcPts val="800"/>
              </a:spcAf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trees, others are small and </a:t>
            </a:r>
          </a:p>
          <a:p>
            <a:pPr algn="just">
              <a:lnSpc>
                <a:spcPct val="107000"/>
              </a:lnSpc>
              <a:spcAft>
                <a:spcPts val="800"/>
              </a:spcAf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and creeping.</a:t>
            </a:r>
            <a:endParaRPr lang="pt-PT"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050" name="Imagem 1228640194">
            <a:extLst>
              <a:ext uri="{FF2B5EF4-FFF2-40B4-BE49-F238E27FC236}">
                <a16:creationId xmlns:a16="http://schemas.microsoft.com/office/drawing/2014/main" id="{1C6589D3-D26C-2649-B17D-307E235770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08691" y="10922525"/>
            <a:ext cx="1984375" cy="415925"/>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5">
            <a:extLst>
              <a:ext uri="{FF2B5EF4-FFF2-40B4-BE49-F238E27FC236}">
                <a16:creationId xmlns:a16="http://schemas.microsoft.com/office/drawing/2014/main" id="{350D7811-57B0-49F7-94BB-4930443F000C}"/>
              </a:ext>
            </a:extLst>
          </p:cNvPr>
          <p:cNvSpPr>
            <a:spLocks noChangeArrowheads="1"/>
          </p:cNvSpPr>
          <p:nvPr/>
        </p:nvSpPr>
        <p:spPr bwMode="auto">
          <a:xfrm>
            <a:off x="1018674" y="-125257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PT"/>
          </a:p>
        </p:txBody>
      </p:sp>
      <p:sp>
        <p:nvSpPr>
          <p:cNvPr id="13" name="Rectangle 8">
            <a:extLst>
              <a:ext uri="{FF2B5EF4-FFF2-40B4-BE49-F238E27FC236}">
                <a16:creationId xmlns:a16="http://schemas.microsoft.com/office/drawing/2014/main" id="{5EFCAC09-9203-9984-0812-4D655C7588F2}"/>
              </a:ext>
            </a:extLst>
          </p:cNvPr>
          <p:cNvSpPr>
            <a:spLocks noChangeArrowheads="1"/>
          </p:cNvSpPr>
          <p:nvPr/>
        </p:nvSpPr>
        <p:spPr bwMode="auto">
          <a:xfrm>
            <a:off x="5824537" y="584835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PT"/>
          </a:p>
        </p:txBody>
      </p:sp>
      <p:sp>
        <p:nvSpPr>
          <p:cNvPr id="14" name="Rectangle 9">
            <a:extLst>
              <a:ext uri="{FF2B5EF4-FFF2-40B4-BE49-F238E27FC236}">
                <a16:creationId xmlns:a16="http://schemas.microsoft.com/office/drawing/2014/main" id="{0A56495B-3C97-3FC6-29A7-0F4945D390DB}"/>
              </a:ext>
            </a:extLst>
          </p:cNvPr>
          <p:cNvSpPr>
            <a:spLocks noChangeArrowheads="1"/>
          </p:cNvSpPr>
          <p:nvPr/>
        </p:nvSpPr>
        <p:spPr bwMode="auto">
          <a:xfrm>
            <a:off x="7590118" y="6380516"/>
            <a:ext cx="889987"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pt-PT"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GB" altLang="pt-PT" sz="1800" b="0" i="0" u="none" strike="noStrike" cap="none" normalizeH="0" baseline="0" dirty="0">
              <a:ln>
                <a:noFill/>
              </a:ln>
              <a:solidFill>
                <a:schemeClr val="tx1"/>
              </a:solidFill>
              <a:effectLst/>
              <a:latin typeface="Arial" panose="020B0604020202020204" pitchFamily="34" charset="0"/>
            </a:endParaRPr>
          </a:p>
        </p:txBody>
      </p:sp>
      <p:sp>
        <p:nvSpPr>
          <p:cNvPr id="15" name="Rectangle 10">
            <a:extLst>
              <a:ext uri="{FF2B5EF4-FFF2-40B4-BE49-F238E27FC236}">
                <a16:creationId xmlns:a16="http://schemas.microsoft.com/office/drawing/2014/main" id="{04FBF8C0-215E-B523-890B-F3E449148BAE}"/>
              </a:ext>
            </a:extLst>
          </p:cNvPr>
          <p:cNvSpPr>
            <a:spLocks noChangeArrowheads="1"/>
          </p:cNvSpPr>
          <p:nvPr/>
        </p:nvSpPr>
        <p:spPr bwMode="auto">
          <a:xfrm>
            <a:off x="5824537" y="63055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PT"/>
          </a:p>
        </p:txBody>
      </p:sp>
      <p:sp>
        <p:nvSpPr>
          <p:cNvPr id="16" name="Marcador de Posição do Rodapé 11">
            <a:extLst>
              <a:ext uri="{FF2B5EF4-FFF2-40B4-BE49-F238E27FC236}">
                <a16:creationId xmlns:a16="http://schemas.microsoft.com/office/drawing/2014/main" id="{4853F11C-2C6D-DC1C-BCB7-5BFD3242240A}"/>
              </a:ext>
            </a:extLst>
          </p:cNvPr>
          <p:cNvSpPr>
            <a:spLocks noGrp="1"/>
          </p:cNvSpPr>
          <p:nvPr>
            <p:ph type="ftr" sz="quarter" idx="11"/>
          </p:nvPr>
        </p:nvSpPr>
        <p:spPr>
          <a:xfrm>
            <a:off x="1210492" y="12694469"/>
            <a:ext cx="12192000" cy="365125"/>
          </a:xfrm>
        </p:spPr>
        <p:txBody>
          <a:bodyPr/>
          <a:lstStyle/>
          <a:p>
            <a:endParaRPr lang="pt-PT" dirty="0"/>
          </a:p>
        </p:txBody>
      </p:sp>
    </p:spTree>
    <p:extLst>
      <p:ext uri="{BB962C8B-B14F-4D97-AF65-F5344CB8AC3E}">
        <p14:creationId xmlns:p14="http://schemas.microsoft.com/office/powerpoint/2010/main" val="458738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5916FE-73D4-3E5F-4097-FAF282C4EC14}"/>
              </a:ext>
            </a:extLst>
          </p:cNvPr>
          <p:cNvSpPr>
            <a:spLocks noGrp="1"/>
          </p:cNvSpPr>
          <p:nvPr>
            <p:ph type="title"/>
          </p:nvPr>
        </p:nvSpPr>
        <p:spPr>
          <a:xfrm>
            <a:off x="128397" y="143123"/>
            <a:ext cx="9888440" cy="1802139"/>
          </a:xfrm>
        </p:spPr>
        <p:txBody>
          <a:bodyPr>
            <a:normAutofit fontScale="90000"/>
          </a:bodyPr>
          <a:lstStyle/>
          <a:p>
            <a:r>
              <a:rPr lang="en-US" sz="3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way </a:t>
            </a:r>
            <a:r>
              <a:rPr lang="en-US" sz="3600" b="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plants</a:t>
            </a:r>
            <a:r>
              <a:rPr lang="en-US" sz="3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grow or appear in nature also varies, and they can be </a:t>
            </a:r>
            <a:r>
              <a:rPr lang="en-US" sz="3600" b="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spontaneous plants </a:t>
            </a:r>
            <a:r>
              <a:rPr lang="en-US" sz="3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or </a:t>
            </a:r>
            <a:r>
              <a:rPr lang="en-US" sz="3600" b="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cultivated plants</a:t>
            </a:r>
            <a:r>
              <a:rPr lang="en-US" sz="3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br>
              <a:rPr lang="pt-PT"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pt-PT" dirty="0"/>
          </a:p>
        </p:txBody>
      </p:sp>
      <p:sp>
        <p:nvSpPr>
          <p:cNvPr id="5" name="CaixaDeTexto 4">
            <a:extLst>
              <a:ext uri="{FF2B5EF4-FFF2-40B4-BE49-F238E27FC236}">
                <a16:creationId xmlns:a16="http://schemas.microsoft.com/office/drawing/2014/main" id="{514B3C5A-0C0F-C0D5-ED6E-F0027C97D461}"/>
              </a:ext>
            </a:extLst>
          </p:cNvPr>
          <p:cNvSpPr txBox="1"/>
          <p:nvPr/>
        </p:nvSpPr>
        <p:spPr>
          <a:xfrm>
            <a:off x="160294" y="1605712"/>
            <a:ext cx="9639432" cy="3148811"/>
          </a:xfrm>
          <a:prstGeom prst="rect">
            <a:avLst/>
          </a:prstGeom>
          <a:noFill/>
        </p:spPr>
        <p:txBody>
          <a:bodyPr wrap="square">
            <a:spAutoFit/>
          </a:bodyPr>
          <a:lstStyle/>
          <a:p>
            <a:pPr>
              <a:lnSpc>
                <a:spcPct val="107000"/>
              </a:lnSpc>
              <a:spcAft>
                <a:spcPts val="800"/>
              </a:spcAft>
            </a:pPr>
            <a:r>
              <a:rPr lang="pt-PT"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en-US" sz="2400" b="1"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Spontaneous plants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are plants that don't need to be cared for by humans. They appear and develop in nature spontaneously, they are not planted or sown.</a:t>
            </a:r>
          </a:p>
          <a:p>
            <a:pPr algn="just">
              <a:lnSpc>
                <a:spcPct val="107000"/>
              </a:lnSpc>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 reproduction of these plants is due to the action of the wind, birds or other animals that spread the seeds.</a:t>
            </a:r>
          </a:p>
          <a:p>
            <a:pPr algn="just">
              <a:lnSpc>
                <a:spcPct val="107000"/>
              </a:lnSpc>
              <a:spcAft>
                <a:spcPts val="800"/>
              </a:spcAft>
            </a:pPr>
            <a:r>
              <a:rPr lang="en-US" sz="2400" b="1"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Spontaneous plants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grow in forests, fields, by the sea, etc.</a:t>
            </a:r>
          </a:p>
        </p:txBody>
      </p:sp>
      <p:sp>
        <p:nvSpPr>
          <p:cNvPr id="7" name="CaixaDeTexto 6">
            <a:extLst>
              <a:ext uri="{FF2B5EF4-FFF2-40B4-BE49-F238E27FC236}">
                <a16:creationId xmlns:a16="http://schemas.microsoft.com/office/drawing/2014/main" id="{BF32A0E6-8647-44E7-5339-B8A24B562DB4}"/>
              </a:ext>
            </a:extLst>
          </p:cNvPr>
          <p:cNvSpPr txBox="1"/>
          <p:nvPr/>
        </p:nvSpPr>
        <p:spPr>
          <a:xfrm>
            <a:off x="1804094" y="1441245"/>
            <a:ext cx="4457699" cy="1008033"/>
          </a:xfrm>
          <a:prstGeom prst="rect">
            <a:avLst/>
          </a:prstGeom>
          <a:noFill/>
        </p:spPr>
        <p:txBody>
          <a:bodyPr wrap="square">
            <a:spAutoFit/>
          </a:bodyPr>
          <a:lstStyle/>
          <a:p>
            <a:pPr algn="ctr">
              <a:lnSpc>
                <a:spcPct val="107000"/>
              </a:lnSpc>
              <a:spcAft>
                <a:spcPts val="800"/>
              </a:spcAft>
            </a:pPr>
            <a:r>
              <a:rPr lang="pt-PT" sz="3600" b="1" kern="100" dirty="0" err="1">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Spontaneous</a:t>
            </a:r>
            <a:r>
              <a:rPr lang="pt-PT" sz="3600" b="1"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pt-PT" sz="3600" b="1" kern="100" dirty="0" err="1">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Plants</a:t>
            </a:r>
            <a:endParaRPr lang="pt-PT" sz="3600"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PT" sz="1400" kern="100" dirty="0">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8" name="Picture 1" descr="Foto grátis belo campo com papoilas vermelhas no interior">
            <a:extLst>
              <a:ext uri="{FF2B5EF4-FFF2-40B4-BE49-F238E27FC236}">
                <a16:creationId xmlns:a16="http://schemas.microsoft.com/office/drawing/2014/main" id="{D63B2780-8E3F-C04A-964F-34BA8F5D46B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785148" y="1713141"/>
            <a:ext cx="2174240" cy="2712085"/>
          </a:xfrm>
          <a:prstGeom prst="rect">
            <a:avLst/>
          </a:prstGeom>
          <a:noFill/>
          <a:ln>
            <a:noFill/>
          </a:ln>
        </p:spPr>
      </p:pic>
      <p:pic>
        <p:nvPicPr>
          <p:cNvPr id="9" name="Picture 2" descr="Foto grátis foto de foco seletivo de plantas secas com espinhos próximos a uma praia">
            <a:extLst>
              <a:ext uri="{FF2B5EF4-FFF2-40B4-BE49-F238E27FC236}">
                <a16:creationId xmlns:a16="http://schemas.microsoft.com/office/drawing/2014/main" id="{0D0730BD-6F31-FD90-7A86-6E3FE192855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74957" y="4268977"/>
            <a:ext cx="2174240" cy="2408286"/>
          </a:xfrm>
          <a:prstGeom prst="rect">
            <a:avLst/>
          </a:prstGeom>
          <a:noFill/>
          <a:ln>
            <a:noFill/>
          </a:ln>
        </p:spPr>
      </p:pic>
      <p:pic>
        <p:nvPicPr>
          <p:cNvPr id="10" name="Picture 2" descr="Cardo de ostras espanholas">
            <a:extLst>
              <a:ext uri="{FF2B5EF4-FFF2-40B4-BE49-F238E27FC236}">
                <a16:creationId xmlns:a16="http://schemas.microsoft.com/office/drawing/2014/main" id="{4CCE43FB-63C2-5172-D09C-2CDDBDE7359A}"/>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424028" y="4904397"/>
            <a:ext cx="1297178" cy="1967569"/>
          </a:xfrm>
          <a:prstGeom prst="rect">
            <a:avLst/>
          </a:prstGeom>
          <a:noFill/>
          <a:ln>
            <a:noFill/>
          </a:ln>
        </p:spPr>
      </p:pic>
    </p:spTree>
    <p:extLst>
      <p:ext uri="{BB962C8B-B14F-4D97-AF65-F5344CB8AC3E}">
        <p14:creationId xmlns:p14="http://schemas.microsoft.com/office/powerpoint/2010/main" val="2934145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a:extLst>
              <a:ext uri="{FF2B5EF4-FFF2-40B4-BE49-F238E27FC236}">
                <a16:creationId xmlns:a16="http://schemas.microsoft.com/office/drawing/2014/main" id="{7C18AA8D-7D65-51AD-AD07-F31B086C3458}"/>
              </a:ext>
            </a:extLst>
          </p:cNvPr>
          <p:cNvSpPr>
            <a:spLocks noGrp="1"/>
          </p:cNvSpPr>
          <p:nvPr>
            <p:ph idx="1"/>
          </p:nvPr>
        </p:nvSpPr>
        <p:spPr>
          <a:xfrm>
            <a:off x="0" y="887162"/>
            <a:ext cx="9739745" cy="1616766"/>
          </a:xfrm>
        </p:spPr>
        <p:txBody>
          <a:bodyPr>
            <a:normAutofit lnSpcReduction="10000"/>
          </a:bodyPr>
          <a:lstStyle/>
          <a:p>
            <a:pPr algn="just">
              <a:lnSpc>
                <a:spcPct val="107000"/>
              </a:lnSpc>
              <a:spcAft>
                <a:spcPts val="800"/>
              </a:spcAft>
            </a:pPr>
            <a:r>
              <a:rPr lang="en-US" sz="2400" b="1"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Cultivated plants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are those that need to be cared for by human beings. They appear and develop in nature as a result of human activity, are planted or sown and receive all the care they need to develop. </a:t>
            </a:r>
            <a:r>
              <a:rPr lang="en-US" sz="2400" b="1"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Cultivated plants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can be found in gardens, orchards, etc.</a:t>
            </a:r>
            <a:endParaRPr lang="pt-PT"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CaixaDeTexto 3">
            <a:extLst>
              <a:ext uri="{FF2B5EF4-FFF2-40B4-BE49-F238E27FC236}">
                <a16:creationId xmlns:a16="http://schemas.microsoft.com/office/drawing/2014/main" id="{87E26E47-3922-0A2E-4B71-9CAA046D0122}"/>
              </a:ext>
            </a:extLst>
          </p:cNvPr>
          <p:cNvSpPr txBox="1"/>
          <p:nvPr/>
        </p:nvSpPr>
        <p:spPr>
          <a:xfrm>
            <a:off x="2236233" y="64213"/>
            <a:ext cx="5508458" cy="1008033"/>
          </a:xfrm>
          <a:prstGeom prst="rect">
            <a:avLst/>
          </a:prstGeom>
          <a:noFill/>
        </p:spPr>
        <p:txBody>
          <a:bodyPr wrap="square">
            <a:spAutoFit/>
          </a:bodyPr>
          <a:lstStyle/>
          <a:p>
            <a:pPr algn="ctr">
              <a:lnSpc>
                <a:spcPct val="107000"/>
              </a:lnSpc>
              <a:spcAft>
                <a:spcPts val="800"/>
              </a:spcAft>
            </a:pPr>
            <a:r>
              <a:rPr lang="pt-PT" sz="3600" b="1" kern="100" dirty="0" err="1">
                <a:solidFill>
                  <a:srgbClr val="60A500"/>
                </a:solidFill>
                <a:effectLst/>
                <a:latin typeface="Calibri" panose="020F0502020204030204" pitchFamily="34" charset="0"/>
                <a:ea typeface="Calibri" panose="020F0502020204030204" pitchFamily="34" charset="0"/>
                <a:cs typeface="Times New Roman" panose="02020603050405020304" pitchFamily="18" charset="0"/>
              </a:rPr>
              <a:t>Cultivated</a:t>
            </a:r>
            <a:r>
              <a:rPr lang="pt-PT" sz="3600" b="1" kern="100" dirty="0">
                <a:solidFill>
                  <a:srgbClr val="60A500"/>
                </a:solidFill>
                <a:effectLst/>
                <a:latin typeface="Calibri" panose="020F0502020204030204" pitchFamily="34" charset="0"/>
                <a:ea typeface="Calibri" panose="020F0502020204030204" pitchFamily="34" charset="0"/>
                <a:cs typeface="Times New Roman" panose="02020603050405020304" pitchFamily="18" charset="0"/>
              </a:rPr>
              <a:t> </a:t>
            </a:r>
            <a:r>
              <a:rPr lang="pt-PT" sz="3600" b="1" kern="100" dirty="0" err="1">
                <a:solidFill>
                  <a:srgbClr val="60A500"/>
                </a:solidFill>
                <a:effectLst/>
                <a:latin typeface="Calibri" panose="020F0502020204030204" pitchFamily="34" charset="0"/>
                <a:ea typeface="Calibri" panose="020F0502020204030204" pitchFamily="34" charset="0"/>
                <a:cs typeface="Times New Roman" panose="02020603050405020304" pitchFamily="18" charset="0"/>
              </a:rPr>
              <a:t>Plants</a:t>
            </a:r>
            <a:endParaRPr lang="pt-PT" sz="36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PT" sz="1400" kern="100" dirty="0">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5" name="Picture 3" descr="Foto grátis legumes">
            <a:extLst>
              <a:ext uri="{FF2B5EF4-FFF2-40B4-BE49-F238E27FC236}">
                <a16:creationId xmlns:a16="http://schemas.microsoft.com/office/drawing/2014/main" id="{85B7A9F1-7E54-6C95-F8D1-F597C6065DF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040228" y="3715849"/>
            <a:ext cx="4529275" cy="2703727"/>
          </a:xfrm>
          <a:prstGeom prst="rect">
            <a:avLst/>
          </a:prstGeom>
          <a:noFill/>
          <a:ln>
            <a:noFill/>
          </a:ln>
        </p:spPr>
      </p:pic>
      <p:pic>
        <p:nvPicPr>
          <p:cNvPr id="7" name="Picture 18" descr="Foto grátis bela foto de milharal com céu azul">
            <a:extLst>
              <a:ext uri="{FF2B5EF4-FFF2-40B4-BE49-F238E27FC236}">
                <a16:creationId xmlns:a16="http://schemas.microsoft.com/office/drawing/2014/main" id="{2DBBA66E-5AB1-8F90-A6C6-4BAEF160B66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3529" y="3905364"/>
            <a:ext cx="3070860" cy="2580640"/>
          </a:xfrm>
          <a:prstGeom prst="rect">
            <a:avLst/>
          </a:prstGeom>
          <a:noFill/>
          <a:ln>
            <a:noFill/>
          </a:ln>
        </p:spPr>
      </p:pic>
      <p:pic>
        <p:nvPicPr>
          <p:cNvPr id="8" name="Picture 15" descr="Foto grátis um pomar cheio de árvores frutíferas paisagem agrícola">
            <a:extLst>
              <a:ext uri="{FF2B5EF4-FFF2-40B4-BE49-F238E27FC236}">
                <a16:creationId xmlns:a16="http://schemas.microsoft.com/office/drawing/2014/main" id="{3E1AF2FE-EEEB-275E-3C8C-C2C4FE6E794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475371" y="2467021"/>
            <a:ext cx="3564857" cy="2728663"/>
          </a:xfrm>
          <a:prstGeom prst="rect">
            <a:avLst/>
          </a:prstGeom>
          <a:noFill/>
          <a:ln>
            <a:noFill/>
          </a:ln>
        </p:spPr>
      </p:pic>
      <p:pic>
        <p:nvPicPr>
          <p:cNvPr id="9" name="Picture 13" descr="Foto grátis planta de antúrio vermelho em um vaso cinza">
            <a:extLst>
              <a:ext uri="{FF2B5EF4-FFF2-40B4-BE49-F238E27FC236}">
                <a16:creationId xmlns:a16="http://schemas.microsoft.com/office/drawing/2014/main" id="{66576EEE-5623-9BAA-534F-693B78CB595C}"/>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453946" y="4354072"/>
            <a:ext cx="1803853" cy="2439715"/>
          </a:xfrm>
          <a:prstGeom prst="rect">
            <a:avLst/>
          </a:prstGeom>
          <a:noFill/>
          <a:ln>
            <a:noFill/>
          </a:ln>
        </p:spPr>
      </p:pic>
      <p:pic>
        <p:nvPicPr>
          <p:cNvPr id="12" name="Imagem 1228640194">
            <a:extLst>
              <a:ext uri="{FF2B5EF4-FFF2-40B4-BE49-F238E27FC236}">
                <a16:creationId xmlns:a16="http://schemas.microsoft.com/office/drawing/2014/main" id="{44DA059C-24E6-BE9D-EFCF-D031F7B1850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203858" y="6486004"/>
            <a:ext cx="1984375" cy="415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5777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97266" y="4709"/>
            <a:ext cx="2086137" cy="1446592"/>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18565" y="3880625"/>
            <a:ext cx="1356878" cy="715524"/>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6220" y="4016288"/>
            <a:ext cx="850367" cy="525227"/>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37113" y="3989229"/>
            <a:ext cx="1746290" cy="747613"/>
          </a:xfrm>
          <a:prstGeom prst="rect">
            <a:avLst/>
          </a:prstGeom>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365381" y="4035526"/>
            <a:ext cx="1534554" cy="452582"/>
          </a:xfrm>
          <a:prstGeom prst="rect">
            <a:avLst/>
          </a:prstGeom>
        </p:spPr>
      </p:pic>
      <p:pic>
        <p:nvPicPr>
          <p:cNvPr id="10" name="Picture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629651" y="3880625"/>
            <a:ext cx="1231900" cy="914400"/>
          </a:xfrm>
          <a:prstGeom prst="rect">
            <a:avLst/>
          </a:prstGeom>
        </p:spPr>
      </p:pic>
      <p:pic>
        <p:nvPicPr>
          <p:cNvPr id="11" name="Picture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156364" y="4918173"/>
            <a:ext cx="2693577" cy="565099"/>
          </a:xfrm>
          <a:prstGeom prst="rect">
            <a:avLst/>
          </a:prstGeom>
        </p:spPr>
      </p:pic>
      <p:sp>
        <p:nvSpPr>
          <p:cNvPr id="12" name="TextBox 11"/>
          <p:cNvSpPr txBox="1"/>
          <p:nvPr/>
        </p:nvSpPr>
        <p:spPr>
          <a:xfrm>
            <a:off x="3311424" y="1451042"/>
            <a:ext cx="2632985" cy="553998"/>
          </a:xfrm>
          <a:prstGeom prst="rect">
            <a:avLst/>
          </a:prstGeom>
          <a:noFill/>
        </p:spPr>
        <p:txBody>
          <a:bodyPr wrap="square" rtlCol="0">
            <a:spAutoFit/>
          </a:bodyPr>
          <a:lstStyle/>
          <a:p>
            <a:r>
              <a:rPr lang="en-US" sz="1200" cap="small" dirty="0">
                <a:solidFill>
                  <a:schemeClr val="accent2">
                    <a:lumMod val="75000"/>
                  </a:schemeClr>
                </a:solidFill>
              </a:rPr>
              <a:t>2022-1-BG01-KA220-SCH-000085065</a:t>
            </a:r>
            <a:endParaRPr lang="en-GB" sz="1200" dirty="0">
              <a:solidFill>
                <a:schemeClr val="accent2">
                  <a:lumMod val="75000"/>
                </a:schemeClr>
              </a:solidFill>
            </a:endParaRPr>
          </a:p>
          <a:p>
            <a:r>
              <a:rPr lang="en-GB" dirty="0"/>
              <a:t> </a:t>
            </a:r>
          </a:p>
        </p:txBody>
      </p:sp>
      <p:sp>
        <p:nvSpPr>
          <p:cNvPr id="13" name="TextBox 12"/>
          <p:cNvSpPr txBox="1"/>
          <p:nvPr/>
        </p:nvSpPr>
        <p:spPr>
          <a:xfrm>
            <a:off x="2118565" y="1911267"/>
            <a:ext cx="5637069" cy="1754326"/>
          </a:xfrm>
          <a:prstGeom prst="rect">
            <a:avLst/>
          </a:prstGeom>
          <a:noFill/>
        </p:spPr>
        <p:txBody>
          <a:bodyPr wrap="square" rtlCol="0">
            <a:spAutoFit/>
          </a:bodyPr>
          <a:lstStyle/>
          <a:p>
            <a:r>
              <a:rPr lang="en-GB" dirty="0">
                <a:solidFill>
                  <a:schemeClr val="accent2">
                    <a:lumMod val="60000"/>
                    <a:lumOff val="40000"/>
                  </a:schemeClr>
                </a:solidFill>
              </a:rPr>
              <a:t>Subject: </a:t>
            </a:r>
            <a:r>
              <a:rPr lang="en-GB" b="1" dirty="0">
                <a:solidFill>
                  <a:srgbClr val="0070C0"/>
                </a:solidFill>
              </a:rPr>
              <a:t>Natural Science</a:t>
            </a:r>
          </a:p>
          <a:p>
            <a:r>
              <a:rPr lang="en-GB" dirty="0">
                <a:solidFill>
                  <a:schemeClr val="accent2">
                    <a:lumMod val="60000"/>
                    <a:lumOff val="40000"/>
                  </a:schemeClr>
                </a:solidFill>
              </a:rPr>
              <a:t>Age of students:</a:t>
            </a:r>
            <a:r>
              <a:rPr lang="en-GB" dirty="0"/>
              <a:t> </a:t>
            </a:r>
            <a:r>
              <a:rPr lang="en-GB" b="1" dirty="0">
                <a:solidFill>
                  <a:srgbClr val="0070C0"/>
                </a:solidFill>
              </a:rPr>
              <a:t>7 – 8  years old</a:t>
            </a:r>
          </a:p>
          <a:p>
            <a:r>
              <a:rPr lang="en-GB" dirty="0">
                <a:solidFill>
                  <a:schemeClr val="accent2">
                    <a:lumMod val="60000"/>
                    <a:lumOff val="40000"/>
                  </a:schemeClr>
                </a:solidFill>
              </a:rPr>
              <a:t>Topic:</a:t>
            </a:r>
            <a:r>
              <a:rPr lang="en-GB" dirty="0">
                <a:solidFill>
                  <a:srgbClr val="0070C0"/>
                </a:solidFill>
              </a:rPr>
              <a:t> </a:t>
            </a:r>
            <a:r>
              <a:rPr lang="en-GB" b="1" dirty="0">
                <a:solidFill>
                  <a:srgbClr val="0070C0"/>
                </a:solidFill>
              </a:rPr>
              <a:t>Nature</a:t>
            </a:r>
          </a:p>
          <a:p>
            <a:r>
              <a:rPr lang="en-GB" dirty="0">
                <a:solidFill>
                  <a:schemeClr val="accent2">
                    <a:lumMod val="60000"/>
                    <a:lumOff val="40000"/>
                  </a:schemeClr>
                </a:solidFill>
              </a:rPr>
              <a:t>Resource Title: </a:t>
            </a:r>
            <a:r>
              <a:rPr lang="en-GB" b="1" dirty="0">
                <a:solidFill>
                  <a:srgbClr val="0070C0"/>
                </a:solidFill>
              </a:rPr>
              <a:t>Living Plants</a:t>
            </a:r>
          </a:p>
          <a:p>
            <a:r>
              <a:rPr lang="en-GB" b="1" dirty="0">
                <a:solidFill>
                  <a:schemeClr val="accent2">
                    <a:lumMod val="60000"/>
                    <a:lumOff val="40000"/>
                  </a:schemeClr>
                </a:solidFill>
              </a:rPr>
              <a:t>Credits:</a:t>
            </a:r>
            <a:r>
              <a:rPr lang="en-GB" b="1" dirty="0">
                <a:solidFill>
                  <a:srgbClr val="0070C0"/>
                </a:solidFill>
              </a:rPr>
              <a:t> AECE – Escola </a:t>
            </a:r>
            <a:r>
              <a:rPr lang="en-GB" b="1" dirty="0" err="1">
                <a:solidFill>
                  <a:srgbClr val="0070C0"/>
                </a:solidFill>
              </a:rPr>
              <a:t>Básica</a:t>
            </a:r>
            <a:r>
              <a:rPr lang="en-GB" b="1" dirty="0">
                <a:solidFill>
                  <a:srgbClr val="0070C0"/>
                </a:solidFill>
              </a:rPr>
              <a:t> da Zona Verde </a:t>
            </a:r>
          </a:p>
          <a:p>
            <a:endParaRPr lang="en-GB" dirty="0"/>
          </a:p>
        </p:txBody>
      </p:sp>
      <p:sp>
        <p:nvSpPr>
          <p:cNvPr id="14" name="TextBox 13"/>
          <p:cNvSpPr txBox="1"/>
          <p:nvPr/>
        </p:nvSpPr>
        <p:spPr>
          <a:xfrm>
            <a:off x="2992582" y="5766168"/>
            <a:ext cx="4562763" cy="261610"/>
          </a:xfrm>
          <a:prstGeom prst="rect">
            <a:avLst/>
          </a:prstGeom>
          <a:noFill/>
        </p:spPr>
        <p:txBody>
          <a:bodyPr wrap="square" rtlCol="0">
            <a:spAutoFit/>
          </a:bodyPr>
          <a:lstStyle/>
          <a:p>
            <a:pPr algn="ctr"/>
            <a:r>
              <a:rPr lang="en-GB" sz="1100" dirty="0"/>
              <a:t>All media are within the EU intellectual property law.</a:t>
            </a:r>
          </a:p>
        </p:txBody>
      </p:sp>
      <p:sp>
        <p:nvSpPr>
          <p:cNvPr id="15" name="TextBox 14"/>
          <p:cNvSpPr txBox="1"/>
          <p:nvPr/>
        </p:nvSpPr>
        <p:spPr>
          <a:xfrm>
            <a:off x="434182" y="6304518"/>
            <a:ext cx="11179750" cy="430887"/>
          </a:xfrm>
          <a:prstGeom prst="rect">
            <a:avLst/>
          </a:prstGeom>
          <a:noFill/>
        </p:spPr>
        <p:txBody>
          <a:bodyPr wrap="square" rtlCol="0">
            <a:spAutoFit/>
          </a:bodyPr>
          <a:lstStyle/>
          <a:p>
            <a:pPr algn="ctr"/>
            <a:r>
              <a:rPr lang="en-GB" sz="1100" dirty="0"/>
              <a:t>The European Commission’s support for this publication does not constitute an endorsement of the contents, which reflect the views only of the authors, and the Commission cannot be held responsible for any use which may be made of the information contained herein.</a:t>
            </a:r>
          </a:p>
        </p:txBody>
      </p:sp>
    </p:spTree>
    <p:extLst>
      <p:ext uri="{BB962C8B-B14F-4D97-AF65-F5344CB8AC3E}">
        <p14:creationId xmlns:p14="http://schemas.microsoft.com/office/powerpoint/2010/main" val="596058398"/>
      </p:ext>
    </p:extLst>
  </p:cSld>
  <p:clrMapOvr>
    <a:masterClrMapping/>
  </p:clrMapOvr>
</p:sld>
</file>

<file path=ppt/theme/theme1.xml><?xml version="1.0" encoding="utf-8"?>
<a:theme xmlns:a="http://schemas.openxmlformats.org/drawingml/2006/main" name="Faceta">
  <a:themeElements>
    <a:clrScheme name="Amarelo-esverdeado">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46</TotalTime>
  <Words>283</Words>
  <Application>Microsoft Office PowerPoint</Application>
  <PresentationFormat>Ecrã Panorâmico</PresentationFormat>
  <Paragraphs>30</Paragraphs>
  <Slides>5</Slides>
  <Notes>0</Notes>
  <HiddenSlides>0</HiddenSlides>
  <MMClips>0</MMClips>
  <ScaleCrop>false</ScaleCrop>
  <HeadingPairs>
    <vt:vector size="6" baseType="variant">
      <vt:variant>
        <vt:lpstr>Tipos de letra usados</vt:lpstr>
      </vt:variant>
      <vt:variant>
        <vt:i4>4</vt:i4>
      </vt:variant>
      <vt:variant>
        <vt:lpstr>Tema</vt:lpstr>
      </vt:variant>
      <vt:variant>
        <vt:i4>1</vt:i4>
      </vt:variant>
      <vt:variant>
        <vt:lpstr>Títulos dos diapositivos</vt:lpstr>
      </vt:variant>
      <vt:variant>
        <vt:i4>5</vt:i4>
      </vt:variant>
    </vt:vector>
  </HeadingPairs>
  <TitlesOfParts>
    <vt:vector size="10" baseType="lpstr">
      <vt:lpstr>Arial</vt:lpstr>
      <vt:lpstr>Calibri</vt:lpstr>
      <vt:lpstr>Trebuchet MS</vt:lpstr>
      <vt:lpstr>Wingdings 3</vt:lpstr>
      <vt:lpstr>Faceta</vt:lpstr>
      <vt:lpstr>Apresentação do PowerPoint</vt:lpstr>
      <vt:lpstr>Apresentação do PowerPoint</vt:lpstr>
      <vt:lpstr>The way plants grow or appear in nature also varies, and they can be spontaneous plants or cultivated plants. </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Isabel Correia</dc:creator>
  <cp:lastModifiedBy>Paula Couto</cp:lastModifiedBy>
  <cp:revision>4</cp:revision>
  <dcterms:created xsi:type="dcterms:W3CDTF">2024-02-24T18:31:35Z</dcterms:created>
  <dcterms:modified xsi:type="dcterms:W3CDTF">2024-03-04T23:54:46Z</dcterms:modified>
</cp:coreProperties>
</file>